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7" r:id="rId2"/>
    <p:sldId id="278" r:id="rId3"/>
    <p:sldId id="292" r:id="rId4"/>
    <p:sldId id="293" r:id="rId5"/>
    <p:sldId id="294" r:id="rId6"/>
    <p:sldId id="295" r:id="rId7"/>
    <p:sldId id="297" r:id="rId8"/>
    <p:sldId id="277" r:id="rId9"/>
    <p:sldId id="299" r:id="rId10"/>
    <p:sldId id="298" r:id="rId11"/>
    <p:sldId id="301" r:id="rId12"/>
    <p:sldId id="281" r:id="rId13"/>
    <p:sldId id="300" r:id="rId14"/>
    <p:sldId id="272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한컴 고딕" panose="02000500000000000000" pitchFamily="2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296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262626"/>
    <a:srgbClr val="F3F2F1"/>
    <a:srgbClr val="C5C5C5"/>
    <a:srgbClr val="7F7F7F"/>
    <a:srgbClr val="FF5353"/>
    <a:srgbClr val="FFF4EB"/>
    <a:srgbClr val="FAEBFF"/>
    <a:srgbClr val="F5E4E6"/>
    <a:srgbClr val="A654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78" autoAdjust="0"/>
    <p:restoredTop sz="87412" autoAdjust="0"/>
  </p:normalViewPr>
  <p:slideViewPr>
    <p:cSldViewPr snapToGrid="0">
      <p:cViewPr>
        <p:scale>
          <a:sx n="66" d="100"/>
          <a:sy n="66" d="100"/>
        </p:scale>
        <p:origin x="-1332" y="-1108"/>
      </p:cViewPr>
      <p:guideLst>
        <p:guide orient="horz" pos="2160"/>
        <p:guide pos="32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EFF59-008E-4B07-93DE-3B0A72EBDC8E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3042A-9FAF-4F24-A284-59DC1C3C6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984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3042A-9FAF-4F24-A284-59DC1C3C664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185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3042A-9FAF-4F24-A284-59DC1C3C664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667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3042A-9FAF-4F24-A284-59DC1C3C664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484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3042A-9FAF-4F24-A284-59DC1C3C664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484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3042A-9FAF-4F24-A284-59DC1C3C664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1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3042A-9FAF-4F24-A284-59DC1C3C664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1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3042A-9FAF-4F24-A284-59DC1C3C664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1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3042A-9FAF-4F24-A284-59DC1C3C664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1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3042A-9FAF-4F24-A284-59DC1C3C664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1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3042A-9FAF-4F24-A284-59DC1C3C664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667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3042A-9FAF-4F24-A284-59DC1C3C664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667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3042A-9FAF-4F24-A284-59DC1C3C664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667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E7E626-639A-8299-C5FE-40080B143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73D96594-36D5-8167-6E8E-971F7AFA5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6A6101E-ACED-E593-4019-5C6DEA75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BF31DD0-C074-2FEC-6D01-A89E3EC45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2DBFCBE-BED4-2611-C8CA-6FEA6130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125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D06EB8F-C2CD-AD4B-1236-0C85EB07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5942E8F-E603-D772-30FA-4A3348997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D3EEDD-C01F-D516-05FC-A62CA95F0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A8CD586-B210-CA8C-3694-F72DC3437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F09C481-810C-5372-46BC-1EBF79D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95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D34BDF47-6D3C-2B9D-EDC6-7E08D5544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EEFD26C-7F93-C92C-E912-C0D8B78CC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D022378-7E63-E9D4-CE45-FA46359B4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8755C7F-84A7-25BF-763D-DB99CC934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651AEAF-9420-2BC5-D05D-6E2CDF094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702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959CDDD-11C4-34BA-6EC8-F2D9AFFD4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7929A15-ED6B-6355-5CC5-5A9FC69CC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8A61B0A-03EB-0A62-ADDF-E85E50143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7562116-9607-55C2-6614-ECD9D4EF8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ADC6731-5A35-87B6-0517-3515B133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90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5CD2F23-2802-BFEF-2DE0-F89FBF9AA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1C7BB6E-300A-AAAC-24E0-0BBE3D389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33FA03C-6216-052F-F082-54FA0C3C6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16CF55E-45C3-D9C8-986A-E66C35D5C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72E4F05-EAA4-4213-91A1-A88F8CC0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756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81A32E6-A22F-68C1-56CF-68EC2B479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1CAEA83-0834-B7D5-0EAD-73B0AE57D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8026DF2-4455-8E0F-A889-0946349E8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77DE803-98AD-1F1C-3771-05AA10D04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4E520A0-FCD7-0F4F-B8FA-F712208EC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C2E6BF2-6B9B-D3B1-8075-B94536AA3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091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8823F3F-7F0B-CE72-C441-9991BA3DD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275385C-E1F5-2B49-EF1B-35D2FA3B5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2498C9A-7AEC-AC1C-4EB7-22DB3C922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9C126D6-22F9-9999-B369-867D25B171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62341281-FB12-1524-B7EB-B8667BB4C0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CB83C448-C8A7-09F6-08F9-514A33ECE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BC2B475-2A07-01ED-741B-E0C0FD39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C2A20C9B-7E07-1E01-C841-9FA088817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54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B7524FD-99B5-8190-AF40-ECD42970F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B214863-F253-59F2-FEBC-8B080BC15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5201ADF-5B71-49E2-A3A2-E8CBBFE0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8EEA078A-0997-8697-7C59-3E628929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70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098C5DD-5298-42FD-3C46-9CA18B911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F0CBF36-6BF8-CB8E-55C8-0BB087630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3AFD800-3609-77E9-F63C-5B010CA5E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578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A5C853E-CC85-0809-6443-FA11ACB4A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BF8B212-5EE4-E5B4-6C8C-B2ABC7398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F54152C-2638-A3A8-4C13-0BA1F3FB1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98DC15B-B5C0-2939-5508-FC447D635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B229718-E773-AABB-A7F9-D4014652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9E6A2E0-6401-AEA4-5AE1-12737989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50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B9B68C-3F13-546B-51A0-3E355C238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8D74294D-2970-5E21-7682-40D7102C1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A947229-A6FF-1E45-C791-CD1B33A65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458EB54-BBCF-3AA8-7271-2C46F0674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178EE7C-0745-BD9E-D041-EA0895F7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6C3597D-4BA4-B76A-AA64-53D806859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34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A99DDFB-45EE-46BE-B234-E7D43F1D3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2043C8E-ADE3-377A-FE84-8D3C71857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9DEF633-E5B9-33DE-DD4F-37B6E53B11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E2072-2514-42B3-86D1-B7E859823064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ACC4702-107E-6BB5-EF91-A9A2E16AB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B1098B-CF7C-5443-E004-1CDB14CAE7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46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86BCEE9-078D-323B-463D-70DDA035DECE}"/>
              </a:ext>
            </a:extLst>
          </p:cNvPr>
          <p:cNvSpPr txBox="1"/>
          <p:nvPr/>
        </p:nvSpPr>
        <p:spPr>
          <a:xfrm>
            <a:off x="2091267" y="2732686"/>
            <a:ext cx="8009466" cy="12259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altLang="ko-KR" sz="4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Team </a:t>
            </a:r>
            <a:r>
              <a:rPr lang="ko-KR" altLang="en-US" sz="4400" dirty="0" err="1">
                <a:solidFill>
                  <a:schemeClr val="accent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채다치즈</a:t>
            </a:r>
            <a:endParaRPr lang="en-US" altLang="ko-KR" sz="4400" dirty="0">
              <a:solidFill>
                <a:schemeClr val="accent4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김채원</a:t>
            </a:r>
            <a:r>
              <a:rPr lang="en-US" altLang="ko-KR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김다영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C8FB642-E47A-31FE-2518-BFDA2AAEB9A9}"/>
              </a:ext>
            </a:extLst>
          </p:cNvPr>
          <p:cNvSpPr txBox="1"/>
          <p:nvPr/>
        </p:nvSpPr>
        <p:spPr>
          <a:xfrm>
            <a:off x="966197" y="920540"/>
            <a:ext cx="3637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2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학기</a:t>
            </a:r>
            <a:endParaRPr lang="en-US" altLang="ko-KR" sz="1200" dirty="0">
              <a:solidFill>
                <a:srgbClr val="262626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7C76A08-7EE4-0F4C-BA35-6D9F8A34F589}"/>
              </a:ext>
            </a:extLst>
          </p:cNvPr>
          <p:cNvSpPr/>
          <p:nvPr/>
        </p:nvSpPr>
        <p:spPr>
          <a:xfrm>
            <a:off x="712197" y="681769"/>
            <a:ext cx="10767606" cy="5494461"/>
          </a:xfrm>
          <a:prstGeom prst="rect">
            <a:avLst/>
          </a:prstGeom>
          <a:noFill/>
          <a:ln w="5715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C4C4323-EE38-9650-85C8-0C290A6C6D94}"/>
              </a:ext>
            </a:extLst>
          </p:cNvPr>
          <p:cNvSpPr txBox="1"/>
          <p:nvPr/>
        </p:nvSpPr>
        <p:spPr>
          <a:xfrm>
            <a:off x="7588770" y="920540"/>
            <a:ext cx="3637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ECONOVATION </a:t>
            </a:r>
            <a:r>
              <a:rPr lang="ko-KR" altLang="en-US" sz="12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주간 발표</a:t>
            </a:r>
            <a:endParaRPr lang="en-US" altLang="ko-KR" sz="1200" dirty="0">
              <a:solidFill>
                <a:srgbClr val="262626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87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A00A20E-C821-893B-C284-5289BAB3501F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0324075-0992-42BA-9917-374D52CBF8D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ECONOVATION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주간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1E5B323-89BB-F37E-93EA-0E60BA2CE4F0}"/>
              </a:ext>
            </a:extLst>
          </p:cNvPr>
          <p:cNvSpPr txBox="1"/>
          <p:nvPr/>
        </p:nvSpPr>
        <p:spPr>
          <a:xfrm>
            <a:off x="511599" y="647562"/>
            <a:ext cx="627260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Augmentation</a:t>
            </a:r>
            <a:endParaRPr lang="ko-KR" altLang="en-US" sz="4400" dirty="0">
              <a:solidFill>
                <a:srgbClr val="262626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1435CF3-CDCB-42CB-2F3D-8314953E2404}"/>
              </a:ext>
            </a:extLst>
          </p:cNvPr>
          <p:cNvSpPr txBox="1"/>
          <p:nvPr/>
        </p:nvSpPr>
        <p:spPr>
          <a:xfrm>
            <a:off x="511599" y="1322099"/>
            <a:ext cx="800946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|</a:t>
            </a:r>
            <a:r>
              <a:rPr lang="ko-KR" altLang="en-US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데이터 증강 </a:t>
            </a:r>
            <a:r>
              <a:rPr lang="ko-KR" altLang="en-US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기법 </a:t>
            </a:r>
            <a:r>
              <a:rPr lang="ko-KR" altLang="en-US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주의점</a:t>
            </a:r>
            <a:endParaRPr lang="ko-KR" altLang="en-US" sz="2400" dirty="0">
              <a:solidFill>
                <a:srgbClr val="262626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Pretendard SemiBold" panose="02000703000000020004" pitchFamily="50" charset="-127"/>
            </a:endParaRPr>
          </a:p>
        </p:txBody>
      </p:sp>
      <p:pic>
        <p:nvPicPr>
          <p:cNvPr id="4109" name="Picture 13" descr="파일:Six.svg - 위키백과, 우리 모두의 백과사전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447" y="2677884"/>
            <a:ext cx="2798891" cy="279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5655495" y="3765704"/>
            <a:ext cx="785559" cy="56008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AutoShape 17" descr="SVG &gt; 9 아홉 숫자 - 무료 SVG 이미지 및 아이콘. | SVG Silh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9" descr="SVG &gt; 9 아홉 숫자 - 무료 SVG 이미지 및 아이콘. | SVG Silh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21" descr="SVG &gt; 9 아홉 숫자 - 무료 SVG 이미지 및 아이콘. | SVG Silh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23" descr="SVG &gt; 9 아홉 숫자 - 무료 SVG 이미지 및 아이콘. | SVG Silh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25" descr="SVG &gt; 9 아홉 숫자 - 무료 SVG 이미지 및 아이콘. | SVG Silh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27" descr="SVG &gt; 9 아홉 숫자 - 무료 SVG 이미지 및 아이콘. | SVG Silh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2" name="Picture 13" descr="파일:Six.svg - 위키백과, 우리 모두의 백과사전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784206" y="2677882"/>
            <a:ext cx="2798891" cy="279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54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A00A20E-C821-893B-C284-5289BAB3501F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0324075-0992-42BA-9917-374D52CBF8D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ECONOVATION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주간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1E5B323-89BB-F37E-93EA-0E60BA2CE4F0}"/>
              </a:ext>
            </a:extLst>
          </p:cNvPr>
          <p:cNvSpPr txBox="1"/>
          <p:nvPr/>
        </p:nvSpPr>
        <p:spPr>
          <a:xfrm>
            <a:off x="511599" y="647562"/>
            <a:ext cx="627260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Augmentation</a:t>
            </a:r>
            <a:endParaRPr lang="ko-KR" altLang="en-US" sz="4400" dirty="0">
              <a:solidFill>
                <a:srgbClr val="262626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1435CF3-CDCB-42CB-2F3D-8314953E2404}"/>
              </a:ext>
            </a:extLst>
          </p:cNvPr>
          <p:cNvSpPr txBox="1"/>
          <p:nvPr/>
        </p:nvSpPr>
        <p:spPr>
          <a:xfrm>
            <a:off x="511599" y="1322099"/>
            <a:ext cx="800946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|</a:t>
            </a:r>
            <a:r>
              <a:rPr lang="ko-KR" altLang="en-US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데이터 증강 </a:t>
            </a:r>
            <a:r>
              <a:rPr lang="ko-KR" altLang="en-US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기법 </a:t>
            </a:r>
            <a:r>
              <a:rPr lang="ko-KR" altLang="en-US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주의점</a:t>
            </a:r>
            <a:endParaRPr lang="ko-KR" altLang="en-US" sz="2400" dirty="0">
              <a:solidFill>
                <a:srgbClr val="262626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7" name="AutoShape 17" descr="SVG &gt; 9 아홉 숫자 - 무료 SVG 이미지 및 아이콘. | SVG Silh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9" descr="SVG &gt; 9 아홉 숫자 - 무료 SVG 이미지 및 아이콘. | SVG Silh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21" descr="SVG &gt; 9 아홉 숫자 - 무료 SVG 이미지 및 아이콘. | SVG Silh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23" descr="SVG &gt; 9 아홉 숫자 - 무료 SVG 이미지 및 아이콘. | SVG Silh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25" descr="SVG &gt; 9 아홉 숫자 - 무료 SVG 이미지 및 아이콘. | SVG Silh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27" descr="SVG &gt; 9 아홉 숫자 - 무료 SVG 이미지 및 아이콘. | SVG Silh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70" name="Picture 2" descr="https://i.pinimg.com/564x/cc/e6/14/cce61492488fdde3b1b5b3878bf3de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587" y="2214501"/>
            <a:ext cx="4012231" cy="401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오른쪽 화살표 15"/>
          <p:cNvSpPr/>
          <p:nvPr/>
        </p:nvSpPr>
        <p:spPr>
          <a:xfrm>
            <a:off x="5665121" y="3805822"/>
            <a:ext cx="785559" cy="56008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 descr="https://i.pinimg.com/564x/cc/e6/14/cce61492488fdde3b1b5b3878bf3de3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1" t="46642" r="24205" b="2618"/>
          <a:stretch/>
        </p:blipFill>
        <p:spPr bwMode="auto">
          <a:xfrm>
            <a:off x="6969207" y="2772381"/>
            <a:ext cx="3368842" cy="289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15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1E5B323-89BB-F37E-93EA-0E60BA2CE4F0}"/>
              </a:ext>
            </a:extLst>
          </p:cNvPr>
          <p:cNvSpPr txBox="1"/>
          <p:nvPr/>
        </p:nvSpPr>
        <p:spPr>
          <a:xfrm>
            <a:off x="359199" y="670430"/>
            <a:ext cx="691669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400" dirty="0" err="1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Mixup</a:t>
            </a:r>
            <a:r>
              <a:rPr lang="en-US" altLang="ko-KR" sz="4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 </a:t>
            </a:r>
            <a:r>
              <a:rPr lang="en-US" altLang="ko-KR" sz="4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Augmentation</a:t>
            </a:r>
            <a:endParaRPr lang="ko-KR" altLang="en-US" sz="4400" dirty="0">
              <a:solidFill>
                <a:schemeClr val="accent4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A00A20E-C821-893B-C284-5289BAB3501F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0324075-0992-42BA-9917-374D52CBF8D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ECONOVATION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주간 발표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85" y="2490822"/>
            <a:ext cx="10344773" cy="322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1435CF3-CDCB-42CB-2F3D-8314953E2404}"/>
              </a:ext>
            </a:extLst>
          </p:cNvPr>
          <p:cNvSpPr txBox="1"/>
          <p:nvPr/>
        </p:nvSpPr>
        <p:spPr>
          <a:xfrm>
            <a:off x="511599" y="1322099"/>
            <a:ext cx="800946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|</a:t>
            </a:r>
            <a:r>
              <a:rPr lang="ko-KR" altLang="en-US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한 이미지 안에 여러 라벨</a:t>
            </a:r>
            <a:endParaRPr lang="ko-KR" altLang="en-US" sz="2400" dirty="0">
              <a:solidFill>
                <a:srgbClr val="262626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53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1E5B323-89BB-F37E-93EA-0E60BA2CE4F0}"/>
              </a:ext>
            </a:extLst>
          </p:cNvPr>
          <p:cNvSpPr txBox="1"/>
          <p:nvPr/>
        </p:nvSpPr>
        <p:spPr>
          <a:xfrm>
            <a:off x="359199" y="670430"/>
            <a:ext cx="691669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cropping and patches</a:t>
            </a:r>
            <a:endParaRPr lang="ko-KR" altLang="en-US" sz="4400" dirty="0">
              <a:solidFill>
                <a:schemeClr val="accent4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A00A20E-C821-893B-C284-5289BAB3501F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0324075-0992-42BA-9917-374D52CBF8D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ECONOVATION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주간 발표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1435CF3-CDCB-42CB-2F3D-8314953E2404}"/>
              </a:ext>
            </a:extLst>
          </p:cNvPr>
          <p:cNvSpPr txBox="1"/>
          <p:nvPr/>
        </p:nvSpPr>
        <p:spPr>
          <a:xfrm>
            <a:off x="359199" y="1400194"/>
            <a:ext cx="800946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|</a:t>
            </a:r>
            <a:r>
              <a:rPr lang="ko-KR" altLang="en-US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한 이미지 안에 여러 라벨</a:t>
            </a:r>
            <a:endParaRPr lang="ko-KR" altLang="en-US" sz="2400" dirty="0">
              <a:solidFill>
                <a:srgbClr val="262626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Pretendard SemiBold" panose="02000703000000020004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84" y="2056781"/>
            <a:ext cx="6119014" cy="4315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360" y="2426651"/>
            <a:ext cx="3935078" cy="3945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515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86BCEE9-078D-323B-463D-70DDA035DECE}"/>
              </a:ext>
            </a:extLst>
          </p:cNvPr>
          <p:cNvSpPr txBox="1"/>
          <p:nvPr/>
        </p:nvSpPr>
        <p:spPr>
          <a:xfrm>
            <a:off x="2091267" y="2828836"/>
            <a:ext cx="800946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THANK YOU</a:t>
            </a:r>
            <a:endParaRPr lang="ko-KR" altLang="en-US" sz="2800" dirty="0">
              <a:solidFill>
                <a:srgbClr val="262626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4288649-36E8-7E19-0B21-04AADF54CA77}"/>
              </a:ext>
            </a:extLst>
          </p:cNvPr>
          <p:cNvSpPr txBox="1"/>
          <p:nvPr/>
        </p:nvSpPr>
        <p:spPr>
          <a:xfrm>
            <a:off x="8559800" y="5272978"/>
            <a:ext cx="2576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Medium" panose="02000603000000020004" pitchFamily="50" charset="-127"/>
              </a:rPr>
              <a:t>Team </a:t>
            </a:r>
            <a:r>
              <a:rPr lang="ko-KR" altLang="en-US" dirty="0" err="1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Medium" panose="02000603000000020004" pitchFamily="50" charset="-127"/>
              </a:rPr>
              <a:t>채다치즈</a:t>
            </a:r>
            <a:endParaRPr lang="ko-KR" altLang="en-US" dirty="0">
              <a:solidFill>
                <a:srgbClr val="262626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Pretendard Medium" panose="02000603000000020004" pitchFamily="50" charset="-127"/>
            </a:endParaRPr>
          </a:p>
          <a:p>
            <a:pPr algn="r"/>
            <a:r>
              <a:rPr lang="ko-KR" altLang="en-US" sz="16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Medium" panose="02000603000000020004" pitchFamily="50" charset="-127"/>
              </a:rPr>
              <a:t>김채원</a:t>
            </a:r>
            <a:r>
              <a:rPr lang="en-US" altLang="ko-KR" sz="16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Medium" panose="02000603000000020004" pitchFamily="50" charset="-127"/>
              </a:rPr>
              <a:t>김다영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7C76A08-7EE4-0F4C-BA35-6D9F8A34F589}"/>
              </a:ext>
            </a:extLst>
          </p:cNvPr>
          <p:cNvSpPr/>
          <p:nvPr/>
        </p:nvSpPr>
        <p:spPr>
          <a:xfrm>
            <a:off x="712197" y="681769"/>
            <a:ext cx="10767606" cy="5494461"/>
          </a:xfrm>
          <a:prstGeom prst="rect">
            <a:avLst/>
          </a:prstGeom>
          <a:noFill/>
          <a:ln w="5715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44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1435CF3-CDCB-42CB-2F3D-8314953E2404}"/>
              </a:ext>
            </a:extLst>
          </p:cNvPr>
          <p:cNvSpPr txBox="1"/>
          <p:nvPr/>
        </p:nvSpPr>
        <p:spPr>
          <a:xfrm>
            <a:off x="359199" y="1437603"/>
            <a:ext cx="800946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|  Participate in a Kaggle Competition</a:t>
            </a:r>
            <a:endParaRPr lang="ko-KR" altLang="en-US" sz="2400" dirty="0">
              <a:solidFill>
                <a:srgbClr val="262626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1E5B323-89BB-F37E-93EA-0E60BA2CE4F0}"/>
              </a:ext>
            </a:extLst>
          </p:cNvPr>
          <p:cNvSpPr txBox="1"/>
          <p:nvPr/>
        </p:nvSpPr>
        <p:spPr>
          <a:xfrm>
            <a:off x="359199" y="670430"/>
            <a:ext cx="450999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이전 목표</a:t>
            </a:r>
            <a:endParaRPr lang="ko-KR" altLang="en-US" sz="4400" dirty="0">
              <a:solidFill>
                <a:schemeClr val="accent4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A00A20E-C821-893B-C284-5289BAB3501F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0324075-0992-42BA-9917-374D52CBF8D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ECONOVATION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주간 발표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CE67934B-E6DB-054D-769E-7E9AC984D6CE}"/>
              </a:ext>
            </a:extLst>
          </p:cNvPr>
          <p:cNvGrpSpPr/>
          <p:nvPr/>
        </p:nvGrpSpPr>
        <p:grpSpPr>
          <a:xfrm>
            <a:off x="1204750" y="2021295"/>
            <a:ext cx="9782499" cy="4081337"/>
            <a:chOff x="980128" y="2000975"/>
            <a:chExt cx="9782499" cy="408133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7952B72F-E2A6-B84D-45DE-306D0C8A9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0128" y="2413926"/>
              <a:ext cx="6872953" cy="366838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A3E75CE9-6205-B09C-5182-287B835EE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021" r="12917"/>
            <a:stretch/>
          </p:blipFill>
          <p:spPr>
            <a:xfrm>
              <a:off x="6923966" y="2000975"/>
              <a:ext cx="3838661" cy="285605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E1A3925-85E9-B958-0FEA-44DC4F2D9C2C}"/>
              </a:ext>
            </a:extLst>
          </p:cNvPr>
          <p:cNvSpPr txBox="1"/>
          <p:nvPr/>
        </p:nvSpPr>
        <p:spPr>
          <a:xfrm>
            <a:off x="4038178" y="3174907"/>
            <a:ext cx="4115644" cy="1200329"/>
          </a:xfrm>
          <a:prstGeom prst="rect">
            <a:avLst/>
          </a:prstGeom>
          <a:solidFill>
            <a:srgbClr val="262626">
              <a:alpha val="88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목표 변경</a:t>
            </a:r>
            <a:endParaRPr lang="en-US" altLang="ko-KR" sz="3200" dirty="0">
              <a:solidFill>
                <a:schemeClr val="accent4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프로젝트 설계</a:t>
            </a:r>
          </a:p>
        </p:txBody>
      </p:sp>
    </p:spTree>
    <p:extLst>
      <p:ext uri="{BB962C8B-B14F-4D97-AF65-F5344CB8AC3E}">
        <p14:creationId xmlns:p14="http://schemas.microsoft.com/office/powerpoint/2010/main" val="267477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1435CF3-CDCB-42CB-2F3D-8314953E2404}"/>
              </a:ext>
            </a:extLst>
          </p:cNvPr>
          <p:cNvSpPr txBox="1"/>
          <p:nvPr/>
        </p:nvSpPr>
        <p:spPr>
          <a:xfrm>
            <a:off x="359199" y="1437603"/>
            <a:ext cx="800946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|  </a:t>
            </a:r>
            <a:r>
              <a:rPr lang="ko-KR" altLang="en-US" sz="2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소년범죄 특성 분석 및 범죄 유형 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1E5B323-89BB-F37E-93EA-0E60BA2CE4F0}"/>
              </a:ext>
            </a:extLst>
          </p:cNvPr>
          <p:cNvSpPr txBox="1"/>
          <p:nvPr/>
        </p:nvSpPr>
        <p:spPr>
          <a:xfrm>
            <a:off x="359199" y="670430"/>
            <a:ext cx="627260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최종 프로젝트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A00A20E-C821-893B-C284-5289BAB3501F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0324075-0992-42BA-9917-374D52CBF8D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ECONOVATION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주간 발표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E84C065-A48D-8CDC-7DC9-C0483C612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2344862"/>
            <a:ext cx="11220450" cy="21682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8ECA693-619E-1B89-DF32-32F131EFC49A}"/>
              </a:ext>
            </a:extLst>
          </p:cNvPr>
          <p:cNvSpPr txBox="1"/>
          <p:nvPr/>
        </p:nvSpPr>
        <p:spPr>
          <a:xfrm>
            <a:off x="1921155" y="4987241"/>
            <a:ext cx="83496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‘</a:t>
            </a:r>
            <a:r>
              <a:rPr lang="ko-KR" altLang="en-US" sz="2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계부모</a:t>
            </a:r>
            <a:r>
              <a:rPr lang="en-US" altLang="ko-KR" sz="2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’, ‘</a:t>
            </a:r>
            <a:r>
              <a:rPr lang="ko-KR" altLang="en-US" sz="2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초등학교</a:t>
            </a:r>
            <a:r>
              <a:rPr lang="en-US" altLang="ko-KR" sz="2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_</a:t>
            </a:r>
            <a:r>
              <a:rPr lang="ko-KR" altLang="en-US" sz="2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중퇴</a:t>
            </a:r>
            <a:r>
              <a:rPr lang="en-US" altLang="ko-KR" sz="2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’, ‘</a:t>
            </a:r>
            <a:r>
              <a:rPr lang="ko-KR" altLang="en-US" sz="2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영등포</a:t>
            </a:r>
            <a:r>
              <a:rPr lang="en-US" altLang="ko-KR" sz="2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’ …  </a:t>
            </a:r>
            <a:r>
              <a:rPr lang="ko-KR" altLang="en-US" sz="2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→  </a:t>
            </a:r>
            <a:r>
              <a:rPr lang="ko-KR" altLang="en-US" sz="2400" dirty="0">
                <a:solidFill>
                  <a:schemeClr val="accent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어떤 범죄 유형</a:t>
            </a:r>
            <a:r>
              <a:rPr lang="en-US" altLang="ko-KR" sz="2400" dirty="0">
                <a:solidFill>
                  <a:schemeClr val="accent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?</a:t>
            </a:r>
            <a:endParaRPr lang="ko-KR" altLang="en-US" sz="2400" dirty="0">
              <a:solidFill>
                <a:schemeClr val="accent4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653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1435CF3-CDCB-42CB-2F3D-8314953E2404}"/>
              </a:ext>
            </a:extLst>
          </p:cNvPr>
          <p:cNvSpPr txBox="1"/>
          <p:nvPr/>
        </p:nvSpPr>
        <p:spPr>
          <a:xfrm>
            <a:off x="359199" y="1437603"/>
            <a:ext cx="800946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|  </a:t>
            </a:r>
            <a:r>
              <a:rPr lang="ko-KR" altLang="en-US" sz="2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소년범죄 특성 분석 및 범죄 유형 예측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A00A20E-C821-893B-C284-5289BAB3501F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0324075-0992-42BA-9917-374D52CBF8D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ECONOVATION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주간 발표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E84C065-A48D-8CDC-7DC9-C0483C612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2344862"/>
            <a:ext cx="11220450" cy="21682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8ECA693-619E-1B89-DF32-32F131EFC49A}"/>
              </a:ext>
            </a:extLst>
          </p:cNvPr>
          <p:cNvSpPr txBox="1"/>
          <p:nvPr/>
        </p:nvSpPr>
        <p:spPr>
          <a:xfrm>
            <a:off x="1921155" y="4987241"/>
            <a:ext cx="83496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‘</a:t>
            </a:r>
            <a:r>
              <a:rPr lang="ko-KR" altLang="en-US" sz="2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계부모</a:t>
            </a:r>
            <a:r>
              <a:rPr lang="en-US" altLang="ko-KR" sz="2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’, ‘</a:t>
            </a:r>
            <a:r>
              <a:rPr lang="ko-KR" altLang="en-US" sz="2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초등학교</a:t>
            </a:r>
            <a:r>
              <a:rPr lang="en-US" altLang="ko-KR" sz="2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_</a:t>
            </a:r>
            <a:r>
              <a:rPr lang="ko-KR" altLang="en-US" sz="2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중퇴</a:t>
            </a:r>
            <a:r>
              <a:rPr lang="en-US" altLang="ko-KR" sz="2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’, ‘</a:t>
            </a:r>
            <a:r>
              <a:rPr lang="ko-KR" altLang="en-US" sz="2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영등포</a:t>
            </a:r>
            <a:r>
              <a:rPr lang="en-US" altLang="ko-KR" sz="2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’ …  </a:t>
            </a:r>
            <a:r>
              <a:rPr lang="ko-KR" altLang="en-US" sz="2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→  </a:t>
            </a:r>
            <a:r>
              <a:rPr lang="ko-KR" altLang="en-US" sz="2400" dirty="0">
                <a:solidFill>
                  <a:schemeClr val="accent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어떤 범죄 유형</a:t>
            </a:r>
            <a:r>
              <a:rPr lang="en-US" altLang="ko-KR" sz="2400" dirty="0">
                <a:solidFill>
                  <a:schemeClr val="accent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?</a:t>
            </a:r>
            <a:endParaRPr lang="ko-KR" altLang="en-US" sz="2400" dirty="0">
              <a:solidFill>
                <a:schemeClr val="accent4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E1A3925-85E9-B958-0FEA-44DC4F2D9C2C}"/>
              </a:ext>
            </a:extLst>
          </p:cNvPr>
          <p:cNvSpPr txBox="1"/>
          <p:nvPr/>
        </p:nvSpPr>
        <p:spPr>
          <a:xfrm>
            <a:off x="4108028" y="3105057"/>
            <a:ext cx="4115644" cy="707886"/>
          </a:xfrm>
          <a:prstGeom prst="rect">
            <a:avLst/>
          </a:prstGeom>
          <a:solidFill>
            <a:srgbClr val="262626">
              <a:alpha val="88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accent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주제 변경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1E5B323-89BB-F37E-93EA-0E60BA2CE4F0}"/>
              </a:ext>
            </a:extLst>
          </p:cNvPr>
          <p:cNvSpPr txBox="1"/>
          <p:nvPr/>
        </p:nvSpPr>
        <p:spPr>
          <a:xfrm>
            <a:off x="359199" y="704763"/>
            <a:ext cx="627260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이전 </a:t>
            </a:r>
            <a:r>
              <a:rPr lang="ko-KR" altLang="en-US" sz="4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프로젝트</a:t>
            </a:r>
          </a:p>
        </p:txBody>
      </p:sp>
    </p:spTree>
    <p:extLst>
      <p:ext uri="{BB962C8B-B14F-4D97-AF65-F5344CB8AC3E}">
        <p14:creationId xmlns:p14="http://schemas.microsoft.com/office/powerpoint/2010/main" val="200351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A00A20E-C821-893B-C284-5289BAB3501F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0324075-0992-42BA-9917-374D52CBF8D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ECONOVATION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주간 발표</a:t>
            </a:r>
          </a:p>
        </p:txBody>
      </p:sp>
      <p:sp>
        <p:nvSpPr>
          <p:cNvPr id="4" name="왼쪽 화살표 3"/>
          <p:cNvSpPr/>
          <p:nvPr/>
        </p:nvSpPr>
        <p:spPr>
          <a:xfrm>
            <a:off x="5879493" y="3835740"/>
            <a:ext cx="1781941" cy="637404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753788" y="2563634"/>
            <a:ext cx="2927933" cy="3650400"/>
            <a:chOff x="7768446" y="1780673"/>
            <a:chExt cx="2857500" cy="3590223"/>
          </a:xfrm>
        </p:grpSpPr>
        <p:pic>
          <p:nvPicPr>
            <p:cNvPr id="2" name="Picture 2" descr="파일:사람.png - 위키백과, 우리 모두의 백과사전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446" y="1993364"/>
              <a:ext cx="2857500" cy="304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7921591" y="1780673"/>
              <a:ext cx="2551211" cy="35902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317" y="2680696"/>
            <a:ext cx="1434874" cy="128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1435CF3-CDCB-42CB-2F3D-8314953E2404}"/>
              </a:ext>
            </a:extLst>
          </p:cNvPr>
          <p:cNvSpPr txBox="1"/>
          <p:nvPr/>
        </p:nvSpPr>
        <p:spPr>
          <a:xfrm>
            <a:off x="359199" y="1437603"/>
            <a:ext cx="848409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|</a:t>
            </a:r>
            <a:r>
              <a:rPr lang="ko-KR" altLang="en-US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연예인 얼굴 분류 모델을 통한 사용자와 유사도 높은 연예인 출력</a:t>
            </a:r>
            <a:endParaRPr lang="ko-KR" altLang="en-US" sz="2400" dirty="0">
              <a:solidFill>
                <a:srgbClr val="262626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1E5B323-89BB-F37E-93EA-0E60BA2CE4F0}"/>
              </a:ext>
            </a:extLst>
          </p:cNvPr>
          <p:cNvSpPr txBox="1"/>
          <p:nvPr/>
        </p:nvSpPr>
        <p:spPr>
          <a:xfrm>
            <a:off x="359199" y="704763"/>
            <a:ext cx="627260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진짜 최종 </a:t>
            </a:r>
            <a:r>
              <a:rPr lang="ko-KR" altLang="en-US" sz="4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프로젝트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2267403" y="2273541"/>
            <a:ext cx="3372642" cy="2167989"/>
            <a:chOff x="2267403" y="2273541"/>
            <a:chExt cx="3372642" cy="2167989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267812" y="2273541"/>
              <a:ext cx="3372233" cy="216798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BE1A3925-85E9-B958-0FEA-44DC4F2D9C2C}"/>
                </a:ext>
              </a:extLst>
            </p:cNvPr>
            <p:cNvSpPr txBox="1"/>
            <p:nvPr/>
          </p:nvSpPr>
          <p:spPr>
            <a:xfrm>
              <a:off x="2267403" y="3036190"/>
              <a:ext cx="3372234" cy="642690"/>
            </a:xfrm>
            <a:prstGeom prst="rect">
              <a:avLst/>
            </a:prstGeom>
            <a:solidFill>
              <a:srgbClr val="262626">
                <a:alpha val="88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chemeClr val="accent4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Pretendard SemiBold" panose="02000703000000020004" pitchFamily="50" charset="-127"/>
                </a:rPr>
                <a:t>MODEL</a:t>
              </a:r>
              <a:endParaRPr lang="ko-KR" altLang="en-US" sz="4000" dirty="0" smtClean="0">
                <a:solidFill>
                  <a:schemeClr val="accent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21248" y="3998434"/>
              <a:ext cx="2665362" cy="1217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719151" y="4120184"/>
            <a:ext cx="2450271" cy="2504877"/>
            <a:chOff x="2677162" y="3612947"/>
            <a:chExt cx="2672252" cy="2758977"/>
          </a:xfrm>
        </p:grpSpPr>
        <p:pic>
          <p:nvPicPr>
            <p:cNvPr id="26" name="Picture 9" descr="A형 연예인 모음, 수줍은쟁이지만 능력은 최고! 혈액형 이야기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163" y="3612947"/>
              <a:ext cx="2672251" cy="1853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이등변 삼각형 26"/>
            <p:cNvSpPr/>
            <p:nvPr/>
          </p:nvSpPr>
          <p:spPr>
            <a:xfrm rot="10800000">
              <a:off x="2677162" y="5466478"/>
              <a:ext cx="1259570" cy="905445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  <p:sp>
          <p:nvSpPr>
            <p:cNvPr id="28" name="이등변 삼각형 27"/>
            <p:cNvSpPr/>
            <p:nvPr/>
          </p:nvSpPr>
          <p:spPr>
            <a:xfrm rot="10800000" flipH="1">
              <a:off x="4013290" y="5466479"/>
              <a:ext cx="1326054" cy="905445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810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A00A20E-C821-893B-C284-5289BAB3501F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0324075-0992-42BA-9917-374D52CBF8D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ECONOVATION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주간 발표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538" y="2078239"/>
            <a:ext cx="8265511" cy="427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1435CF3-CDCB-42CB-2F3D-8314953E2404}"/>
              </a:ext>
            </a:extLst>
          </p:cNvPr>
          <p:cNvSpPr txBox="1"/>
          <p:nvPr/>
        </p:nvSpPr>
        <p:spPr>
          <a:xfrm>
            <a:off x="359199" y="1437603"/>
            <a:ext cx="90639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|</a:t>
            </a:r>
            <a:r>
              <a:rPr lang="ko-KR" altLang="en-US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문제점 </a:t>
            </a:r>
            <a:r>
              <a:rPr lang="en-US" altLang="ko-KR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: </a:t>
            </a:r>
            <a:r>
              <a:rPr lang="ko-KR" altLang="en-US" sz="2400" dirty="0" err="1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이미지별로</a:t>
            </a:r>
            <a:r>
              <a:rPr lang="ko-KR" altLang="en-US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 이름이 </a:t>
            </a:r>
            <a:r>
              <a:rPr lang="ko-KR" altLang="en-US" sz="2400" dirty="0" err="1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라벨링</a:t>
            </a:r>
            <a:r>
              <a:rPr lang="ko-KR" altLang="en-US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 되어 있는 공개된 데이터가 없음  </a:t>
            </a:r>
            <a:endParaRPr lang="ko-KR" altLang="en-US" sz="2400" dirty="0">
              <a:solidFill>
                <a:srgbClr val="262626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1E5B323-89BB-F37E-93EA-0E60BA2CE4F0}"/>
              </a:ext>
            </a:extLst>
          </p:cNvPr>
          <p:cNvSpPr txBox="1"/>
          <p:nvPr/>
        </p:nvSpPr>
        <p:spPr>
          <a:xfrm>
            <a:off x="359199" y="704763"/>
            <a:ext cx="627260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데이터 수집</a:t>
            </a:r>
            <a:endParaRPr lang="ko-KR" altLang="en-US" sz="4400" dirty="0">
              <a:solidFill>
                <a:srgbClr val="262626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12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A00A20E-C821-893B-C284-5289BAB3501F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0324075-0992-42BA-9917-374D52CBF8D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ECONOVATION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주간 발표</a:t>
            </a:r>
          </a:p>
        </p:txBody>
      </p:sp>
      <p:sp>
        <p:nvSpPr>
          <p:cNvPr id="3" name="AutoShape 6" descr="웹 크롤러 | 무료 아이콘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8" descr="웹 크롤러 | 무료 아이콘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0" descr="웹 크롤러 | 무료 아이콘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348703" y="2078333"/>
            <a:ext cx="4907367" cy="4375405"/>
            <a:chOff x="3541584" y="1666269"/>
            <a:chExt cx="4907367" cy="4375405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1584" y="1734814"/>
              <a:ext cx="4907367" cy="43068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60" name="Picture 12" descr="웹 크롤러 | 무료 아이콘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1584" y="1666269"/>
              <a:ext cx="1247225" cy="1247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1435CF3-CDCB-42CB-2F3D-8314953E2404}"/>
              </a:ext>
            </a:extLst>
          </p:cNvPr>
          <p:cNvSpPr txBox="1"/>
          <p:nvPr/>
        </p:nvSpPr>
        <p:spPr>
          <a:xfrm>
            <a:off x="359199" y="1437603"/>
            <a:ext cx="90639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|</a:t>
            </a:r>
            <a:r>
              <a:rPr lang="ko-KR" altLang="en-US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해결 </a:t>
            </a:r>
            <a:r>
              <a:rPr lang="en-US" altLang="ko-KR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: </a:t>
            </a:r>
            <a:r>
              <a:rPr lang="ko-KR" altLang="en-US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웹 </a:t>
            </a:r>
            <a:r>
              <a:rPr lang="ko-KR" altLang="en-US" sz="2400" dirty="0" err="1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크롤링을</a:t>
            </a:r>
            <a:r>
              <a:rPr lang="en-US" altLang="ko-KR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 </a:t>
            </a:r>
            <a:r>
              <a:rPr lang="ko-KR" altLang="en-US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이용해 데이터 직접 만들기</a:t>
            </a:r>
            <a:endParaRPr lang="ko-KR" altLang="en-US" sz="2400" dirty="0">
              <a:solidFill>
                <a:srgbClr val="262626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1E5B323-89BB-F37E-93EA-0E60BA2CE4F0}"/>
              </a:ext>
            </a:extLst>
          </p:cNvPr>
          <p:cNvSpPr txBox="1"/>
          <p:nvPr/>
        </p:nvSpPr>
        <p:spPr>
          <a:xfrm>
            <a:off x="359199" y="704763"/>
            <a:ext cx="627260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데이터 수집</a:t>
            </a:r>
            <a:endParaRPr lang="ko-KR" altLang="en-US" sz="4400" dirty="0">
              <a:solidFill>
                <a:srgbClr val="262626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88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A00A20E-C821-893B-C284-5289BAB3501F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0324075-0992-42BA-9917-374D52CBF8D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ECONOVATION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주간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1E5B323-89BB-F37E-93EA-0E60BA2CE4F0}"/>
              </a:ext>
            </a:extLst>
          </p:cNvPr>
          <p:cNvSpPr txBox="1"/>
          <p:nvPr/>
        </p:nvSpPr>
        <p:spPr>
          <a:xfrm>
            <a:off x="511599" y="647562"/>
            <a:ext cx="627260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Augmentation</a:t>
            </a:r>
            <a:endParaRPr lang="ko-KR" altLang="en-US" sz="4400" dirty="0">
              <a:solidFill>
                <a:srgbClr val="262626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1435CF3-CDCB-42CB-2F3D-8314953E2404}"/>
              </a:ext>
            </a:extLst>
          </p:cNvPr>
          <p:cNvSpPr txBox="1"/>
          <p:nvPr/>
        </p:nvSpPr>
        <p:spPr>
          <a:xfrm>
            <a:off x="511599" y="1322099"/>
            <a:ext cx="800946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|</a:t>
            </a:r>
            <a:r>
              <a:rPr lang="ko-KR" altLang="en-US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데이터 증강 기법</a:t>
            </a:r>
            <a:endParaRPr lang="ko-KR" altLang="en-US" sz="2400" dirty="0">
              <a:solidFill>
                <a:srgbClr val="262626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Pretendard SemiBold" panose="02000703000000020004" pitchFamily="50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951" y="2087462"/>
            <a:ext cx="7824246" cy="428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328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A00A20E-C821-893B-C284-5289BAB3501F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0324075-0992-42BA-9917-374D52CBF8D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ECONOVATION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Light" panose="02000403000000020004" pitchFamily="50" charset="-127"/>
              </a:rPr>
              <a:t>주간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1E5B323-89BB-F37E-93EA-0E60BA2CE4F0}"/>
              </a:ext>
            </a:extLst>
          </p:cNvPr>
          <p:cNvSpPr txBox="1"/>
          <p:nvPr/>
        </p:nvSpPr>
        <p:spPr>
          <a:xfrm>
            <a:off x="511599" y="647562"/>
            <a:ext cx="627260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Augmentation</a:t>
            </a:r>
            <a:endParaRPr lang="ko-KR" altLang="en-US" sz="4400" dirty="0">
              <a:solidFill>
                <a:srgbClr val="262626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1435CF3-CDCB-42CB-2F3D-8314953E2404}"/>
              </a:ext>
            </a:extLst>
          </p:cNvPr>
          <p:cNvSpPr txBox="1"/>
          <p:nvPr/>
        </p:nvSpPr>
        <p:spPr>
          <a:xfrm>
            <a:off x="511599" y="1322099"/>
            <a:ext cx="800946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|</a:t>
            </a:r>
            <a:r>
              <a:rPr lang="ko-KR" altLang="en-US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데이터 증강 </a:t>
            </a:r>
            <a:r>
              <a:rPr lang="ko-KR" altLang="en-US" sz="2400" dirty="0" smtClean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기법 종</a:t>
            </a:r>
            <a:r>
              <a:rPr lang="ko-KR" altLang="en-US" sz="2400" dirty="0">
                <a:solidFill>
                  <a:srgbClr val="262626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Pretendard SemiBold" panose="02000703000000020004" pitchFamily="50" charset="-127"/>
              </a:rPr>
              <a:t>류</a:t>
            </a:r>
            <a:endParaRPr lang="ko-KR" altLang="en-US" sz="2400" dirty="0">
              <a:solidFill>
                <a:srgbClr val="262626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Pretendard SemiBold" panose="02000703000000020004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47" y="2981109"/>
            <a:ext cx="1841500" cy="233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239" y="1527531"/>
            <a:ext cx="1873250" cy="229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오른쪽 화살표 1"/>
          <p:cNvSpPr/>
          <p:nvPr/>
        </p:nvSpPr>
        <p:spPr>
          <a:xfrm rot="19706384">
            <a:off x="4075088" y="3326719"/>
            <a:ext cx="1416283" cy="33841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1807545">
            <a:off x="4075088" y="4508750"/>
            <a:ext cx="1416283" cy="33841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460" y="1527531"/>
            <a:ext cx="1714500" cy="229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608" y="4110963"/>
            <a:ext cx="1931537" cy="2401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08" y="4010740"/>
            <a:ext cx="1824281" cy="2453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10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theme/theme1.xml><?xml version="1.0" encoding="utf-8"?>
<a:theme xmlns:a="http://schemas.openxmlformats.org/drawingml/2006/main" name="주간발표0602-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주간발표0602-1</Template>
  <TotalTime>82</TotalTime>
  <Words>236</Words>
  <Application>Microsoft Office PowerPoint</Application>
  <PresentationFormat>사용자 지정</PresentationFormat>
  <Paragraphs>73</Paragraphs>
  <Slides>14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굴림</vt:lpstr>
      <vt:lpstr>Arial</vt:lpstr>
      <vt:lpstr>맑은 고딕</vt:lpstr>
      <vt:lpstr>Pretendard Medium</vt:lpstr>
      <vt:lpstr>한컴 고딕</vt:lpstr>
      <vt:lpstr>Pretendard SemiBold</vt:lpstr>
      <vt:lpstr>Pretendard Light</vt:lpstr>
      <vt:lpstr>주간발표0602-1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^^</dc:creator>
  <cp:lastModifiedBy>^^</cp:lastModifiedBy>
  <cp:revision>7</cp:revision>
  <dcterms:created xsi:type="dcterms:W3CDTF">2023-06-02T04:05:20Z</dcterms:created>
  <dcterms:modified xsi:type="dcterms:W3CDTF">2023-06-02T05:27:47Z</dcterms:modified>
</cp:coreProperties>
</file>